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CA621-D1AE-45EB-B8BF-06C2DDD39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F7C60-1512-4AD1-BCCF-36F04C55C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93C64-A5D2-4AD3-BC3D-87511028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A69E3-57FA-4C3A-B81E-249F6D276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BF4B8-04A8-427F-8852-D7B8C88C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49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051A-1AEC-458A-AD28-D24DE201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28523-CAE0-467B-A777-790ABAAAC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ECB7A-2083-4C1C-AA5C-13AA876AE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BF3DB-39E2-4269-A5D3-4B7177DDC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4B4A6-3ED8-4289-8A27-0B4FDF75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088310-CC82-41EC-BA49-A96B5CE37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EC0EF-105D-4F00-B5EC-5E17C767A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0CA99-5699-4EF8-8F5E-C8F390B0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10A02-D2AC-4911-B788-2BC8D365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59FDD-BBC5-48F2-9D58-1D0B37BA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01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430CE-4047-4EEA-8C62-86D67147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1111-A338-4541-9B72-31A15C081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D09DB-AFF5-40DB-A1EB-3DD856D7A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9E6B4-63D0-440A-B0BA-3CAC7AC05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103BA-8CCC-414D-92CF-2593F249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26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7131-BBD7-4A5C-9882-E7B435CCA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517C9-45B1-4DE4-857B-8D901EC49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85519-6CC3-4BA4-BE91-987208F2C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B5422-C224-4EF8-9C29-D3BB5983B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E9D3B-C348-41F7-B768-53FF450D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83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03C76-3572-4F3C-BD9A-FD15AEC8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D617-1966-4DC9-B850-D62C242C7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18676-5782-419C-A759-441FA7D0F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0CB6D-50E0-4C3B-AE9C-FF6BD7CF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E9113-9571-4623-9261-04F4E17DF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BFBFE-38E3-48DE-A12F-414AB7B1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4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BBF2-18B9-4D1D-A5C4-8F787D45D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C32F3-DC55-49D7-B185-13D0E3926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E5DF7-8253-48F7-B643-82AEB327F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2BD36A-3777-4FCB-9ED6-81FC11183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E091BF-49BE-4595-96BA-FA137BC3C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4DBA4F-46FC-4CA5-BD14-31458768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7419B0-0B6A-4665-B8DC-BBE0DBE95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F5583-1FB3-4061-B332-E2E56E1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5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702B1-D659-4DCF-8F9B-5CBF53D4C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4C135F-3B9F-4838-BC16-FC8CB2C5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2D067-B8A0-4604-94AA-DDB59452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C03BE-42F0-406C-9DC2-EC72419F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75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3E9E40-9C43-4C5E-9D0E-F485B3049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E7937-1AE2-4BFE-B661-804DF834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5AC06-15EC-45E2-B590-77F1318F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B2A90-EF84-4A32-99DD-9AFDAB9D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1558B-5882-431E-A85A-A396AD4E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9886D-ECCC-4BC9-9DCB-BB4C8C297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4EF24-8831-4A6C-BF91-D9145875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4A2A8-CEB2-41EF-AFDB-8C76AD3B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59B13-002F-4F3C-A7D6-4CB9D6AD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03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2238B-280D-4A75-8B03-15892BD0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AA24E-C901-4F7B-90DB-D5BD4C6FA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A2014-8F71-426A-986E-7AFDEB7AF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D1D07-9483-4258-B86E-E747A900F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3CBE8-57AF-4640-8190-30138396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47E5C-9740-4FAE-8B5F-DCDC8D91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6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CA0C90-F45B-481B-BBCA-7DD9248B3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B5E46-57F2-42E6-9325-4731D237D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01003-0B41-4CAA-AEC9-64709E4E0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5454E-96F8-463F-B78B-A444D9365815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FD2A5-27BA-4EBE-86E5-FD4B39579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9738-71B3-4B93-A64F-13B7DDFC0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F5C63-89D4-4BF7-B1CA-FD40FC1CE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10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CE29-C28F-4F8F-A551-E5E29C97C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1577" y="124539"/>
            <a:ext cx="9144000" cy="389196"/>
          </a:xfrm>
        </p:spPr>
        <p:txBody>
          <a:bodyPr>
            <a:normAutofit/>
          </a:bodyPr>
          <a:lstStyle/>
          <a:p>
            <a:r>
              <a:rPr lang="en-GB" sz="1200" b="1" dirty="0"/>
              <a:t>North ICP Operational Group process for ratifying  existing guidelines regionally &amp; subsequent publishing</a:t>
            </a:r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5E1A02AC-5782-4454-B057-ED1B827C4D55}"/>
              </a:ext>
            </a:extLst>
          </p:cNvPr>
          <p:cNvSpPr/>
          <p:nvPr/>
        </p:nvSpPr>
        <p:spPr>
          <a:xfrm>
            <a:off x="2626651" y="866209"/>
            <a:ext cx="890235" cy="858418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  <a:p>
            <a:pPr algn="ctr"/>
            <a:r>
              <a:rPr lang="en-GB" sz="1000" dirty="0"/>
              <a:t>Active &amp; prospective work log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ECFC02-DB1F-4B2B-8BBA-A9F90DD11F63}"/>
              </a:ext>
            </a:extLst>
          </p:cNvPr>
          <p:cNvSpPr txBox="1"/>
          <p:nvPr/>
        </p:nvSpPr>
        <p:spPr>
          <a:xfrm>
            <a:off x="269231" y="1143016"/>
            <a:ext cx="1609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Information Stores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D6244C-270A-489B-ADFB-A2702A43165D}"/>
              </a:ext>
            </a:extLst>
          </p:cNvPr>
          <p:cNvCxnSpPr>
            <a:cxnSpLocks/>
          </p:cNvCxnSpPr>
          <p:nvPr/>
        </p:nvCxnSpPr>
        <p:spPr>
          <a:xfrm>
            <a:off x="363594" y="3181739"/>
            <a:ext cx="10338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18F957-3F16-4862-A39E-DAE8BBF64DE2}"/>
              </a:ext>
            </a:extLst>
          </p:cNvPr>
          <p:cNvCxnSpPr>
            <a:cxnSpLocks/>
          </p:cNvCxnSpPr>
          <p:nvPr/>
        </p:nvCxnSpPr>
        <p:spPr>
          <a:xfrm>
            <a:off x="363594" y="4721058"/>
            <a:ext cx="10251983" cy="2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AE2E049-CBA8-4569-B216-E618B1D814BC}"/>
              </a:ext>
            </a:extLst>
          </p:cNvPr>
          <p:cNvSpPr txBox="1"/>
          <p:nvPr/>
        </p:nvSpPr>
        <p:spPr>
          <a:xfrm>
            <a:off x="308749" y="5074576"/>
            <a:ext cx="1609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Operational Group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60AF18-E271-45FA-BC4E-9FE82F3CAC31}"/>
              </a:ext>
            </a:extLst>
          </p:cNvPr>
          <p:cNvSpPr txBox="1"/>
          <p:nvPr/>
        </p:nvSpPr>
        <p:spPr>
          <a:xfrm>
            <a:off x="296129" y="3788645"/>
            <a:ext cx="875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Librarian</a:t>
            </a:r>
          </a:p>
        </p:txBody>
      </p:sp>
      <p:sp>
        <p:nvSpPr>
          <p:cNvPr id="17" name="Flowchart: Data 16">
            <a:extLst>
              <a:ext uri="{FF2B5EF4-FFF2-40B4-BE49-F238E27FC236}">
                <a16:creationId xmlns:a16="http://schemas.microsoft.com/office/drawing/2014/main" id="{8EC42FED-D9B8-43A8-A004-E2150897B794}"/>
              </a:ext>
            </a:extLst>
          </p:cNvPr>
          <p:cNvSpPr/>
          <p:nvPr/>
        </p:nvSpPr>
        <p:spPr>
          <a:xfrm>
            <a:off x="1639182" y="3338919"/>
            <a:ext cx="2161973" cy="1229932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950" b="1" dirty="0"/>
              <a:t>Collate/Organise inputs to Operational Group </a:t>
            </a:r>
            <a:r>
              <a:rPr lang="en-GB" sz="950" dirty="0"/>
              <a:t>for specialities as directed by Governance Group</a:t>
            </a:r>
            <a:endParaRPr lang="en-GB" sz="900" dirty="0"/>
          </a:p>
        </p:txBody>
      </p:sp>
      <p:sp>
        <p:nvSpPr>
          <p:cNvPr id="18" name="Flowchart: Manual Input 17">
            <a:extLst>
              <a:ext uri="{FF2B5EF4-FFF2-40B4-BE49-F238E27FC236}">
                <a16:creationId xmlns:a16="http://schemas.microsoft.com/office/drawing/2014/main" id="{A604F0C6-BC4A-4A55-9FCD-1C7E9A6717C6}"/>
              </a:ext>
            </a:extLst>
          </p:cNvPr>
          <p:cNvSpPr/>
          <p:nvPr/>
        </p:nvSpPr>
        <p:spPr>
          <a:xfrm>
            <a:off x="4034670" y="3633220"/>
            <a:ext cx="1272375" cy="641331"/>
          </a:xfrm>
          <a:prstGeom prst="flowChartManualIn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Circulate Agenda &amp; items for next meeting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E8993A-3013-4D76-9CB8-A8CA38BC4108}"/>
              </a:ext>
            </a:extLst>
          </p:cNvPr>
          <p:cNvSpPr/>
          <p:nvPr/>
        </p:nvSpPr>
        <p:spPr>
          <a:xfrm>
            <a:off x="10968514" y="3084347"/>
            <a:ext cx="965155" cy="5691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Education &amp; promotion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CAEF11-7BA6-40C3-9F01-88B3299B227D}"/>
              </a:ext>
            </a:extLst>
          </p:cNvPr>
          <p:cNvSpPr/>
          <p:nvPr/>
        </p:nvSpPr>
        <p:spPr>
          <a:xfrm>
            <a:off x="4034670" y="5022186"/>
            <a:ext cx="1609532" cy="539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Review  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61B6958-572C-4CB8-BF41-6044887B88A8}"/>
              </a:ext>
            </a:extLst>
          </p:cNvPr>
          <p:cNvCxnSpPr>
            <a:cxnSpLocks/>
          </p:cNvCxnSpPr>
          <p:nvPr/>
        </p:nvCxnSpPr>
        <p:spPr>
          <a:xfrm>
            <a:off x="6659190" y="1705735"/>
            <a:ext cx="10529" cy="3304490"/>
          </a:xfrm>
          <a:prstGeom prst="line">
            <a:avLst/>
          </a:prstGeom>
          <a:ln cmpd="dbl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Magnetic Disk 25">
            <a:extLst>
              <a:ext uri="{FF2B5EF4-FFF2-40B4-BE49-F238E27FC236}">
                <a16:creationId xmlns:a16="http://schemas.microsoft.com/office/drawing/2014/main" id="{1F24BF5C-3F3A-4760-BFD7-0751CAF2819D}"/>
              </a:ext>
            </a:extLst>
          </p:cNvPr>
          <p:cNvSpPr/>
          <p:nvPr/>
        </p:nvSpPr>
        <p:spPr>
          <a:xfrm>
            <a:off x="4075363" y="858266"/>
            <a:ext cx="890235" cy="858418"/>
          </a:xfrm>
          <a:prstGeom prst="flowChartMagneticDisk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  <a:p>
            <a:pPr algn="ctr"/>
            <a:r>
              <a:rPr lang="en-GB" sz="1000" dirty="0"/>
              <a:t>CDRC prospective work log</a:t>
            </a:r>
          </a:p>
        </p:txBody>
      </p:sp>
      <p:sp>
        <p:nvSpPr>
          <p:cNvPr id="28" name="Flowchart: Magnetic Disk 27">
            <a:extLst>
              <a:ext uri="{FF2B5EF4-FFF2-40B4-BE49-F238E27FC236}">
                <a16:creationId xmlns:a16="http://schemas.microsoft.com/office/drawing/2014/main" id="{F6C8F9A1-0E62-48FF-A057-9E4C23E8670A}"/>
              </a:ext>
            </a:extLst>
          </p:cNvPr>
          <p:cNvSpPr/>
          <p:nvPr/>
        </p:nvSpPr>
        <p:spPr>
          <a:xfrm>
            <a:off x="9540173" y="846357"/>
            <a:ext cx="890235" cy="858418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  <a:p>
            <a:pPr algn="ctr"/>
            <a:r>
              <a:rPr lang="en-GB" sz="1000" dirty="0"/>
              <a:t>TeamNet North ICP Portal</a:t>
            </a:r>
          </a:p>
        </p:txBody>
      </p:sp>
      <p:sp>
        <p:nvSpPr>
          <p:cNvPr id="30" name="Flowchart: Magnetic Disk 29">
            <a:extLst>
              <a:ext uri="{FF2B5EF4-FFF2-40B4-BE49-F238E27FC236}">
                <a16:creationId xmlns:a16="http://schemas.microsoft.com/office/drawing/2014/main" id="{CFB5DFD1-2C55-4884-B190-779A47764B0B}"/>
              </a:ext>
            </a:extLst>
          </p:cNvPr>
          <p:cNvSpPr/>
          <p:nvPr/>
        </p:nvSpPr>
        <p:spPr>
          <a:xfrm>
            <a:off x="6139109" y="846357"/>
            <a:ext cx="890235" cy="858418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dirty="0"/>
          </a:p>
          <a:p>
            <a:pPr algn="ctr"/>
            <a:r>
              <a:rPr lang="en-GB" sz="1000" dirty="0" err="1"/>
              <a:t>Kahootz</a:t>
            </a:r>
            <a:r>
              <a:rPr lang="en-GB" sz="1000" dirty="0"/>
              <a:t> collaboration platform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5C0C422-E51A-47AE-871C-1A30330D90F6}"/>
              </a:ext>
            </a:extLst>
          </p:cNvPr>
          <p:cNvCxnSpPr>
            <a:cxnSpLocks/>
          </p:cNvCxnSpPr>
          <p:nvPr/>
        </p:nvCxnSpPr>
        <p:spPr>
          <a:xfrm>
            <a:off x="4736798" y="4274551"/>
            <a:ext cx="0" cy="747635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460E5716-E06A-48F9-B8AA-FF4BF820FEDE}"/>
              </a:ext>
            </a:extLst>
          </p:cNvPr>
          <p:cNvSpPr/>
          <p:nvPr/>
        </p:nvSpPr>
        <p:spPr>
          <a:xfrm>
            <a:off x="9202377" y="3451938"/>
            <a:ext cx="1588040" cy="1061154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/>
              <a:t>Have agreed document standards been applied?</a:t>
            </a:r>
          </a:p>
        </p:txBody>
      </p:sp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679F32C6-A1D6-4C18-8384-18478B9C255B}"/>
              </a:ext>
            </a:extLst>
          </p:cNvPr>
          <p:cNvSpPr/>
          <p:nvPr/>
        </p:nvSpPr>
        <p:spPr>
          <a:xfrm>
            <a:off x="9395248" y="4929093"/>
            <a:ext cx="1202299" cy="704053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/>
              <a:t>Final guideline agreed &amp; published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5B12AC-3614-41FE-A961-BC59BFADEE78}"/>
              </a:ext>
            </a:extLst>
          </p:cNvPr>
          <p:cNvCxnSpPr>
            <a:cxnSpLocks/>
          </p:cNvCxnSpPr>
          <p:nvPr/>
        </p:nvCxnSpPr>
        <p:spPr>
          <a:xfrm>
            <a:off x="5650687" y="5281120"/>
            <a:ext cx="8629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6ED8535-72D4-43A2-93A6-4ECCE2DE3344}"/>
              </a:ext>
            </a:extLst>
          </p:cNvPr>
          <p:cNvCxnSpPr>
            <a:cxnSpLocks/>
            <a:stCxn id="17" idx="5"/>
          </p:cNvCxnSpPr>
          <p:nvPr/>
        </p:nvCxnSpPr>
        <p:spPr>
          <a:xfrm flipV="1">
            <a:off x="3584958" y="3927145"/>
            <a:ext cx="432808" cy="26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21E26DD-F11C-45FF-9A41-27835EB2F859}"/>
              </a:ext>
            </a:extLst>
          </p:cNvPr>
          <p:cNvCxnSpPr>
            <a:cxnSpLocks/>
            <a:stCxn id="8" idx="0"/>
            <a:endCxn id="7" idx="2"/>
          </p:cNvCxnSpPr>
          <p:nvPr/>
        </p:nvCxnSpPr>
        <p:spPr>
          <a:xfrm flipH="1" flipV="1">
            <a:off x="9996397" y="4513092"/>
            <a:ext cx="1" cy="4160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56D24E2-3A2A-471D-9D19-077A0165DA81}"/>
              </a:ext>
            </a:extLst>
          </p:cNvPr>
          <p:cNvSpPr txBox="1"/>
          <p:nvPr/>
        </p:nvSpPr>
        <p:spPr>
          <a:xfrm>
            <a:off x="9572068" y="3260419"/>
            <a:ext cx="4026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/>
              <a:t>Yes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D0CA5A-A8FF-4064-97B5-C4FB3CA44E90}"/>
              </a:ext>
            </a:extLst>
          </p:cNvPr>
          <p:cNvSpPr txBox="1"/>
          <p:nvPr/>
        </p:nvSpPr>
        <p:spPr>
          <a:xfrm>
            <a:off x="11008482" y="4731967"/>
            <a:ext cx="4026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No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E1BBC490-CC82-4351-B0E6-59E2266D8E55}"/>
              </a:ext>
            </a:extLst>
          </p:cNvPr>
          <p:cNvSpPr/>
          <p:nvPr/>
        </p:nvSpPr>
        <p:spPr>
          <a:xfrm>
            <a:off x="1113515" y="3816304"/>
            <a:ext cx="274443" cy="261158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682582-A744-4D0F-AABB-C39349FE409D}"/>
              </a:ext>
            </a:extLst>
          </p:cNvPr>
          <p:cNvSpPr txBox="1"/>
          <p:nvPr/>
        </p:nvSpPr>
        <p:spPr>
          <a:xfrm>
            <a:off x="4945553" y="1032725"/>
            <a:ext cx="1166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FF0000"/>
                </a:solidFill>
              </a:rPr>
              <a:t>Ideally shared/linked active/prospective work list so CDRC can plan work?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E232FE1-1B67-41F0-859A-069134800EE2}"/>
              </a:ext>
            </a:extLst>
          </p:cNvPr>
          <p:cNvCxnSpPr>
            <a:cxnSpLocks/>
            <a:stCxn id="12" idx="6"/>
            <a:endCxn id="17" idx="2"/>
          </p:cNvCxnSpPr>
          <p:nvPr/>
        </p:nvCxnSpPr>
        <p:spPr>
          <a:xfrm>
            <a:off x="1387958" y="3946883"/>
            <a:ext cx="467421" cy="70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17B6216-9748-41D8-B56E-977340A60375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071769" y="1724627"/>
            <a:ext cx="0" cy="510218"/>
          </a:xfrm>
          <a:prstGeom prst="line">
            <a:avLst/>
          </a:prstGeom>
          <a:ln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0EE0F5B-0E26-4D55-92D4-6938B3AD3284}"/>
              </a:ext>
            </a:extLst>
          </p:cNvPr>
          <p:cNvCxnSpPr>
            <a:stCxn id="5" idx="4"/>
            <a:endCxn id="26" idx="2"/>
          </p:cNvCxnSpPr>
          <p:nvPr/>
        </p:nvCxnSpPr>
        <p:spPr>
          <a:xfrm flipV="1">
            <a:off x="3516886" y="1287475"/>
            <a:ext cx="558477" cy="7943"/>
          </a:xfrm>
          <a:prstGeom prst="line">
            <a:avLst/>
          </a:prstGeom>
          <a:ln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34E687E-5B3A-4C13-9770-18A36F7F3A8C}"/>
              </a:ext>
            </a:extLst>
          </p:cNvPr>
          <p:cNvCxnSpPr>
            <a:cxnSpLocks/>
            <a:stCxn id="7" idx="0"/>
            <a:endCxn id="28" idx="3"/>
          </p:cNvCxnSpPr>
          <p:nvPr/>
        </p:nvCxnSpPr>
        <p:spPr>
          <a:xfrm flipH="1" flipV="1">
            <a:off x="9985291" y="1704775"/>
            <a:ext cx="11106" cy="1747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E45DB518-B2DF-4D1B-A0EB-B4110918F509}"/>
              </a:ext>
            </a:extLst>
          </p:cNvPr>
          <p:cNvCxnSpPr>
            <a:stCxn id="7" idx="3"/>
            <a:endCxn id="8" idx="3"/>
          </p:cNvCxnSpPr>
          <p:nvPr/>
        </p:nvCxnSpPr>
        <p:spPr>
          <a:xfrm flipH="1">
            <a:off x="10597547" y="3982515"/>
            <a:ext cx="192870" cy="1298605"/>
          </a:xfrm>
          <a:prstGeom prst="bentConnector3">
            <a:avLst>
              <a:gd name="adj1" fmla="val -11852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D405CDC-3E7D-48ED-BC0F-17756CC5420C}"/>
              </a:ext>
            </a:extLst>
          </p:cNvPr>
          <p:cNvCxnSpPr>
            <a:cxnSpLocks/>
          </p:cNvCxnSpPr>
          <p:nvPr/>
        </p:nvCxnSpPr>
        <p:spPr>
          <a:xfrm>
            <a:off x="363594" y="2040823"/>
            <a:ext cx="10338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66958C1-6C4F-4344-B8C6-F11CAC0FDF41}"/>
              </a:ext>
            </a:extLst>
          </p:cNvPr>
          <p:cNvSpPr txBox="1"/>
          <p:nvPr/>
        </p:nvSpPr>
        <p:spPr>
          <a:xfrm>
            <a:off x="252975" y="2510724"/>
            <a:ext cx="1609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Governance Group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60A93B3-43F1-4849-A966-5F0134BCC432}"/>
              </a:ext>
            </a:extLst>
          </p:cNvPr>
          <p:cNvSpPr/>
          <p:nvPr/>
        </p:nvSpPr>
        <p:spPr>
          <a:xfrm>
            <a:off x="2222655" y="2263382"/>
            <a:ext cx="2514143" cy="6532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GB" sz="1000" dirty="0"/>
              <a:t>Prioritise requests for prospective  work</a:t>
            </a:r>
          </a:p>
          <a:p>
            <a:pPr marL="228600" indent="-228600">
              <a:buAutoNum type="arabicPeriod"/>
            </a:pPr>
            <a:r>
              <a:rPr lang="en-GB" sz="1000" dirty="0"/>
              <a:t>Review current WIP</a:t>
            </a:r>
          </a:p>
          <a:p>
            <a:pPr marL="228600" indent="-228600">
              <a:buAutoNum type="arabicPeriod"/>
            </a:pPr>
            <a:r>
              <a:rPr lang="en-GB" sz="1000" dirty="0"/>
              <a:t>Plan future work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26858F7-EE82-4384-AE51-092A2A006DDB}"/>
              </a:ext>
            </a:extLst>
          </p:cNvPr>
          <p:cNvCxnSpPr>
            <a:cxnSpLocks/>
          </p:cNvCxnSpPr>
          <p:nvPr/>
        </p:nvCxnSpPr>
        <p:spPr>
          <a:xfrm>
            <a:off x="390979" y="5805172"/>
            <a:ext cx="103112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91E65AE-758E-48A8-A649-8E4BBE655980}"/>
              </a:ext>
            </a:extLst>
          </p:cNvPr>
          <p:cNvSpPr txBox="1"/>
          <p:nvPr/>
        </p:nvSpPr>
        <p:spPr>
          <a:xfrm>
            <a:off x="308749" y="6046000"/>
            <a:ext cx="1609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Task &amp; Finish Group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E8D9F1A-FEF4-47B1-ABC4-3EE102266475}"/>
              </a:ext>
            </a:extLst>
          </p:cNvPr>
          <p:cNvSpPr/>
          <p:nvPr/>
        </p:nvSpPr>
        <p:spPr>
          <a:xfrm>
            <a:off x="6513620" y="4966646"/>
            <a:ext cx="965155" cy="6524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Request formation of task &amp; finish group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13CFBCF-8D74-4371-A678-7F30B05A2ED4}"/>
              </a:ext>
            </a:extLst>
          </p:cNvPr>
          <p:cNvSpPr/>
          <p:nvPr/>
        </p:nvSpPr>
        <p:spPr>
          <a:xfrm>
            <a:off x="6513619" y="5971449"/>
            <a:ext cx="1347708" cy="5691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Consult with relevant specialists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794A6945-E8ED-40C6-8D67-7EC73305813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312132" y="2890233"/>
            <a:ext cx="3304489" cy="957395"/>
          </a:xfrm>
          <a:prstGeom prst="bentConnector3">
            <a:avLst>
              <a:gd name="adj1" fmla="val 341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9D07448-2E85-4D32-8299-D3DB05C08500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6996198" y="5619130"/>
            <a:ext cx="0" cy="3523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8082C22E-C5C6-4F0F-A7C5-C24D750B3E9A}"/>
              </a:ext>
            </a:extLst>
          </p:cNvPr>
          <p:cNvCxnSpPr/>
          <p:nvPr/>
        </p:nvCxnSpPr>
        <p:spPr>
          <a:xfrm rot="16200000" flipV="1">
            <a:off x="5122637" y="3438031"/>
            <a:ext cx="4292392" cy="774441"/>
          </a:xfrm>
          <a:prstGeom prst="bentConnector3">
            <a:avLst>
              <a:gd name="adj1" fmla="val 2543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owchart: Document 66">
            <a:extLst>
              <a:ext uri="{FF2B5EF4-FFF2-40B4-BE49-F238E27FC236}">
                <a16:creationId xmlns:a16="http://schemas.microsoft.com/office/drawing/2014/main" id="{5311E1E4-3E5B-449A-8505-75923FCFAC0A}"/>
              </a:ext>
            </a:extLst>
          </p:cNvPr>
          <p:cNvSpPr/>
          <p:nvPr/>
        </p:nvSpPr>
        <p:spPr>
          <a:xfrm>
            <a:off x="8002680" y="5898279"/>
            <a:ext cx="1202299" cy="704053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/>
              <a:t>Draft guideline created by task &amp; finish group</a:t>
            </a:r>
          </a:p>
        </p:txBody>
      </p:sp>
      <p:sp>
        <p:nvSpPr>
          <p:cNvPr id="69" name="Flowchart: Document 68">
            <a:extLst>
              <a:ext uri="{FF2B5EF4-FFF2-40B4-BE49-F238E27FC236}">
                <a16:creationId xmlns:a16="http://schemas.microsoft.com/office/drawing/2014/main" id="{21DB63E8-9808-478A-B9D4-76426C41B726}"/>
              </a:ext>
            </a:extLst>
          </p:cNvPr>
          <p:cNvSpPr/>
          <p:nvPr/>
        </p:nvSpPr>
        <p:spPr>
          <a:xfrm>
            <a:off x="8002680" y="4922725"/>
            <a:ext cx="1202299" cy="704053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/>
              <a:t>Draft guideline reviewed (2 </a:t>
            </a:r>
            <a:r>
              <a:rPr lang="en-GB" sz="900" dirty="0" err="1"/>
              <a:t>wks</a:t>
            </a:r>
            <a:r>
              <a:rPr lang="en-GB" sz="900" dirty="0"/>
              <a:t>)</a:t>
            </a:r>
          </a:p>
          <a:p>
            <a:pPr algn="ctr"/>
            <a:r>
              <a:rPr lang="en-GB" sz="900" dirty="0" err="1">
                <a:solidFill>
                  <a:srgbClr val="FF0000"/>
                </a:solidFill>
              </a:rPr>
              <a:t>n.b.</a:t>
            </a:r>
            <a:r>
              <a:rPr lang="en-GB" sz="900" dirty="0">
                <a:solidFill>
                  <a:srgbClr val="FF0000"/>
                </a:solidFill>
              </a:rPr>
              <a:t> sign off criteria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5F0D3250-16CB-467E-B598-60044EE868DA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10014712" y="3366502"/>
            <a:ext cx="953802" cy="24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F4EF70D-814D-4A40-9183-7494641CF758}"/>
              </a:ext>
            </a:extLst>
          </p:cNvPr>
          <p:cNvCxnSpPr>
            <a:stCxn id="55" idx="3"/>
            <a:endCxn id="67" idx="1"/>
          </p:cNvCxnSpPr>
          <p:nvPr/>
        </p:nvCxnSpPr>
        <p:spPr>
          <a:xfrm flipV="1">
            <a:off x="7861327" y="6250306"/>
            <a:ext cx="141353" cy="57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243919B-BA92-450C-968A-FAC842E40CB8}"/>
              </a:ext>
            </a:extLst>
          </p:cNvPr>
          <p:cNvCxnSpPr>
            <a:stCxn id="67" idx="0"/>
            <a:endCxn id="69" idx="2"/>
          </p:cNvCxnSpPr>
          <p:nvPr/>
        </p:nvCxnSpPr>
        <p:spPr>
          <a:xfrm flipV="1">
            <a:off x="8603830" y="5580232"/>
            <a:ext cx="0" cy="3180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AE7B28F1-C706-4053-8304-6588CFC93F06}"/>
              </a:ext>
            </a:extLst>
          </p:cNvPr>
          <p:cNvCxnSpPr>
            <a:stCxn id="69" idx="3"/>
            <a:endCxn id="8" idx="1"/>
          </p:cNvCxnSpPr>
          <p:nvPr/>
        </p:nvCxnSpPr>
        <p:spPr>
          <a:xfrm>
            <a:off x="9204979" y="5274752"/>
            <a:ext cx="190269" cy="63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7E5086AF-0CAA-49B3-AC81-F83412B17CC7}"/>
              </a:ext>
            </a:extLst>
          </p:cNvPr>
          <p:cNvCxnSpPr/>
          <p:nvPr/>
        </p:nvCxnSpPr>
        <p:spPr>
          <a:xfrm>
            <a:off x="3079102" y="2916590"/>
            <a:ext cx="0" cy="4413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03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EAC31E-D4CF-4938-A009-588490E7B069}"/>
              </a:ext>
            </a:extLst>
          </p:cNvPr>
          <p:cNvSpPr txBox="1"/>
          <p:nvPr/>
        </p:nvSpPr>
        <p:spPr>
          <a:xfrm>
            <a:off x="619671" y="4805714"/>
            <a:ext cx="4045148" cy="18004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/>
              <a:t>Pre requisites</a:t>
            </a:r>
          </a:p>
          <a:p>
            <a:endParaRPr lang="en-GB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TeamNet North ICP portal to be populated with current regionally agreed existing guidelines – via ‘Single ICP’ model.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Use of doc collaboration platform (</a:t>
            </a:r>
            <a:r>
              <a:rPr lang="en-GB" sz="1000" dirty="0" err="1"/>
              <a:t>Kahootz</a:t>
            </a:r>
            <a:r>
              <a:rPr lang="en-GB" sz="1000" dirty="0"/>
              <a:t>) for audited remote document collaboration.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Agreement on template/structure/branding to distinguish North ICP published guidelines.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Membership of Operational Group advised by Steering/Governance Group.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99363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200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North ICP Operational Group process for ratifying  existing guidelines regionally &amp; subsequent publishing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Group process</dc:title>
  <dc:creator>Tebbutt Heather (RTF) NHCT</dc:creator>
  <cp:lastModifiedBy>Tebbutt Heather (RTF) NHCT</cp:lastModifiedBy>
  <cp:revision>42</cp:revision>
  <dcterms:created xsi:type="dcterms:W3CDTF">2020-10-16T08:09:38Z</dcterms:created>
  <dcterms:modified xsi:type="dcterms:W3CDTF">2021-02-24T10:32:08Z</dcterms:modified>
</cp:coreProperties>
</file>